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65938" cy="9996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D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4118170992514817"/>
          <c:y val="4.4861391929187304E-2"/>
          <c:w val="0.70585921551472786"/>
          <c:h val="0.829776778997088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4723.1499999999996</c:v>
                </c:pt>
                <c:pt idx="1">
                  <c:v>4722.62</c:v>
                </c:pt>
                <c:pt idx="2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5033.75</c:v>
                </c:pt>
                <c:pt idx="1">
                  <c:v>5033.17</c:v>
                </c:pt>
                <c:pt idx="2">
                  <c:v>0.57999999999999996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912128"/>
        <c:axId val="37127872"/>
        <c:axId val="0"/>
      </c:bar3DChart>
      <c:catAx>
        <c:axId val="4912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7127872"/>
        <c:crosses val="autoZero"/>
        <c:auto val="1"/>
        <c:lblAlgn val="ctr"/>
        <c:lblOffset val="100"/>
        <c:noMultiLvlLbl val="0"/>
      </c:catAx>
      <c:valAx>
        <c:axId val="3712787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49121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3922.69</c:v>
                </c:pt>
                <c:pt idx="1">
                  <c:v>102.81</c:v>
                </c:pt>
                <c:pt idx="2">
                  <c:v>442.69</c:v>
                </c:pt>
                <c:pt idx="3">
                  <c:v>3377.19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3739.71</c:v>
                </c:pt>
                <c:pt idx="1">
                  <c:v>154.16</c:v>
                </c:pt>
                <c:pt idx="2">
                  <c:v>259.76</c:v>
                </c:pt>
                <c:pt idx="3">
                  <c:v>3325.79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912640"/>
        <c:axId val="37131904"/>
        <c:axId val="0"/>
      </c:bar3DChart>
      <c:catAx>
        <c:axId val="4912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37131904"/>
        <c:crosses val="autoZero"/>
        <c:auto val="1"/>
        <c:lblAlgn val="ctr"/>
        <c:lblOffset val="100"/>
        <c:noMultiLvlLbl val="0"/>
      </c:catAx>
      <c:valAx>
        <c:axId val="3713190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4912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5687172075220154"/>
          <c:y val="5.5382688722819873E-2"/>
          <c:w val="0.7495273061902975"/>
          <c:h val="0.716801043225496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STROŠKI STORITEV</c:v>
                </c:pt>
                <c:pt idx="1">
                  <c:v>Izvedba izleta</c:v>
                </c:pt>
                <c:pt idx="2">
                  <c:v>Kilometrina</c:v>
                </c:pt>
                <c:pt idx="3">
                  <c:v>Bančne proviz.in vodenje računa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271.08</c:v>
                </c:pt>
                <c:pt idx="1">
                  <c:v>0</c:v>
                </c:pt>
                <c:pt idx="2">
                  <c:v>159.77000000000001</c:v>
                </c:pt>
                <c:pt idx="3">
                  <c:v>111.31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STROŠKI STORITEV</c:v>
                </c:pt>
                <c:pt idx="1">
                  <c:v>Izvedba izleta</c:v>
                </c:pt>
                <c:pt idx="2">
                  <c:v>Kilometrina</c:v>
                </c:pt>
                <c:pt idx="3">
                  <c:v>Bančne proviz.in vodenje računa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2143.81</c:v>
                </c:pt>
                <c:pt idx="1">
                  <c:v>1997</c:v>
                </c:pt>
                <c:pt idx="2">
                  <c:v>35.43</c:v>
                </c:pt>
                <c:pt idx="3">
                  <c:v>111.38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5056640"/>
        <c:axId val="75135744"/>
        <c:axId val="0"/>
      </c:bar3DChart>
      <c:catAx>
        <c:axId val="35056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75135744"/>
        <c:crosses val="autoZero"/>
        <c:auto val="1"/>
        <c:lblAlgn val="ctr"/>
        <c:lblOffset val="100"/>
        <c:noMultiLvlLbl val="0"/>
      </c:catAx>
      <c:valAx>
        <c:axId val="7513574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5056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88"/>
          <c:h val="0.770850093118304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List1!$B$2</c:f>
              <c:numCache>
                <c:formatCode>#,##0</c:formatCode>
                <c:ptCount val="1"/>
                <c:pt idx="0">
                  <c:v>529.38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List1!$C$2</c:f>
              <c:numCache>
                <c:formatCode>#,##0</c:formatCode>
                <c:ptCount val="1"/>
                <c:pt idx="0">
                  <c:v>-849.77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5061760"/>
        <c:axId val="75136320"/>
        <c:axId val="0"/>
      </c:bar3DChart>
      <c:catAx>
        <c:axId val="35061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5136320"/>
        <c:crosses val="autoZero"/>
        <c:auto val="1"/>
        <c:lblAlgn val="ctr"/>
        <c:lblOffset val="100"/>
        <c:noMultiLvlLbl val="0"/>
      </c:catAx>
      <c:valAx>
        <c:axId val="7513632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50617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4109.82</c:v>
                </c:pt>
                <c:pt idx="1">
                  <c:v>0</c:v>
                </c:pt>
                <c:pt idx="2">
                  <c:v>4109.82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3260.05</c:v>
                </c:pt>
                <c:pt idx="1">
                  <c:v>0</c:v>
                </c:pt>
                <c:pt idx="2">
                  <c:v>3260.05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7504512"/>
        <c:axId val="34978560"/>
        <c:axId val="0"/>
      </c:bar3DChart>
      <c:catAx>
        <c:axId val="37504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34978560"/>
        <c:crosses val="autoZero"/>
        <c:auto val="1"/>
        <c:lblAlgn val="ctr"/>
        <c:lblOffset val="100"/>
        <c:noMultiLvlLbl val="0"/>
      </c:catAx>
      <c:valAx>
        <c:axId val="3497856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75045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4109.82</c:v>
                </c:pt>
                <c:pt idx="1">
                  <c:v>0</c:v>
                </c:pt>
                <c:pt idx="2">
                  <c:v>4109.82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3260.05</c:v>
                </c:pt>
                <c:pt idx="1">
                  <c:v>0</c:v>
                </c:pt>
                <c:pt idx="2">
                  <c:v>3260.05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0714240"/>
        <c:axId val="44921344"/>
        <c:axId val="0"/>
      </c:bar3DChart>
      <c:catAx>
        <c:axId val="40714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44921344"/>
        <c:crosses val="autoZero"/>
        <c:auto val="1"/>
        <c:lblAlgn val="ctr"/>
        <c:lblOffset val="100"/>
        <c:noMultiLvlLbl val="0"/>
      </c:catAx>
      <c:valAx>
        <c:axId val="4492134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407142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2538.7199999999998</c:v>
                </c:pt>
                <c:pt idx="1">
                  <c:v>71.680000000000007</c:v>
                </c:pt>
                <c:pt idx="2">
                  <c:v>6576.86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2017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2661.59</c:v>
                </c:pt>
                <c:pt idx="1">
                  <c:v>429.3</c:v>
                </c:pt>
                <c:pt idx="2">
                  <c:v>5492.34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4067328"/>
        <c:axId val="84076224"/>
        <c:axId val="0"/>
      </c:bar3DChart>
      <c:catAx>
        <c:axId val="44067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Georgia" panose="02040502050405020303" pitchFamily="18" charset="0"/>
              </a:defRPr>
            </a:pPr>
            <a:endParaRPr lang="sl-SI"/>
          </a:p>
        </c:txPr>
        <c:crossAx val="84076224"/>
        <c:crosses val="autoZero"/>
        <c:auto val="1"/>
        <c:lblAlgn val="ctr"/>
        <c:lblOffset val="100"/>
        <c:noMultiLvlLbl val="0"/>
      </c:catAx>
      <c:valAx>
        <c:axId val="840762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440673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9DBAD4F2-6A68-49C7-A1CC-0B101260293C}" type="datetimeFigureOut">
              <a:rPr lang="sl-SI" smtClean="0"/>
              <a:t>05.07.2017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09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8449C78-C257-41AB-B5B0-6B8931647E2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674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D84B2275-F9D9-49F5-B85A-D3837E7633D3}" type="datetimeFigureOut">
              <a:rPr lang="sl-SI" smtClean="0"/>
              <a:t>05.07.2017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8332"/>
            <a:ext cx="5492750" cy="4498420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09" y="9494928"/>
            <a:ext cx="2975240" cy="499825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6666A82-B65C-4E11-B41E-DED091D1CBC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8698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153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264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3741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8770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3358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860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9271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80507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35060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altLang="sl-SI" noProof="0" smtClean="0"/>
              <a:t>Uredite slog naslova matrice</a:t>
            </a:r>
            <a:endParaRPr lang="en-US" altLang="sl-SI" noProof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l-SI" altLang="sl-SI" noProof="0" smtClean="0"/>
              <a:t>Uredite slog podnaslova matrice</a:t>
            </a:r>
            <a:endParaRPr lang="en-US" altLang="sl-SI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9165BF-4276-496E-B100-7ABEB05A676A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06F6D-F587-4863-B32E-88E369D9776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7030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CC812-C8B2-426E-BCF9-003A18FAC3C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8176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C4C89-ADBA-4A68-AD36-5C3729EEC87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6618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FC0B8-F97D-4C7D-AF30-1ECDE79B57C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390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8F764-AF33-4D6E-99BE-59C6579EDEC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4132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E87E4-0047-4E11-A781-66B590CB540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9127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EEB72-4309-4CD2-8899-A10AB51FBE5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7852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8BD19-C36A-4439-8FEF-809E9CAEF5EF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80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2E199-EA3A-4280-AA17-F728413F81F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11362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A2A69-BEA7-4C44-992A-806D60AC0E2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1918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FCA6">
                <a:alpha val="5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FFF019-FF44-43F9-ABB5-B18E1CDFF321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799784" cy="1800200"/>
          </a:xfrm>
          <a:noFill/>
          <a:effectLst/>
        </p:spPr>
        <p:txBody>
          <a:bodyPr/>
          <a:lstStyle/>
          <a:p>
            <a:r>
              <a:rPr lang="sl-SI" sz="4000" i="1" dirty="0" smtClean="0">
                <a:latin typeface="Georgia" panose="02040502050405020303" pitchFamily="18" charset="0"/>
              </a:rPr>
              <a:t/>
            </a:r>
            <a:br>
              <a:rPr lang="sl-SI" sz="4000" i="1" dirty="0" smtClean="0">
                <a:latin typeface="Georgia" panose="02040502050405020303" pitchFamily="18" charset="0"/>
              </a:rPr>
            </a:br>
            <a:r>
              <a:rPr lang="sl-SI" sz="4000" i="1" dirty="0" smtClean="0">
                <a:latin typeface="Georgia" panose="02040502050405020303" pitchFamily="18" charset="0"/>
              </a:rPr>
              <a:t>POSLOVANJE  SVIZ OŠ STIČNA </a:t>
            </a:r>
            <a:endParaRPr lang="sl-SI" sz="4000" i="1" dirty="0">
              <a:latin typeface="Georgia" panose="02040502050405020303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867544"/>
          </a:xfr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977900" stA="21000" endPos="77000" dist="736600" dir="5400000" sy="-100000" algn="bl" rotWithShape="0"/>
          </a:effectLst>
        </p:spPr>
        <p:txBody>
          <a:bodyPr/>
          <a:lstStyle/>
          <a:p>
            <a:r>
              <a:rPr lang="sl-SI" sz="2800" dirty="0" smtClean="0">
                <a:solidFill>
                  <a:schemeClr val="tx2"/>
                </a:solidFill>
                <a:latin typeface="Georgia" panose="02040502050405020303" pitchFamily="18" charset="0"/>
              </a:rPr>
              <a:t>v letu 2016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72108"/>
            <a:ext cx="1899579" cy="158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640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SREDSTVA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4004"/>
              </p:ext>
            </p:extLst>
          </p:nvPr>
        </p:nvGraphicFramePr>
        <p:xfrm>
          <a:off x="467544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68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OBVEZNOSTI DO VIROV SREDSTEV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343740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4009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POJASNILA K IZKAZOM IN POSLOVNO POROČILO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sz="2400" dirty="0" smtClean="0">
                <a:latin typeface="Georgia" panose="02040502050405020303" pitchFamily="18" charset="0"/>
              </a:rPr>
              <a:t>Pojasnila k računovodskim izkazom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Delovanje SVIZ v letu 2016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Poslovanje v letu 2017 – do 30.06.2017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002038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9705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OBRAČUN DAVKA OD DOHODKOV PRAVNIH OSEB za leto </a:t>
            </a:r>
            <a:r>
              <a:rPr lang="sl-SI" sz="3200" i="1" dirty="0" smtClean="0">
                <a:latin typeface="Georgia" panose="02040502050405020303" pitchFamily="18" charset="0"/>
              </a:rPr>
              <a:t>2017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043608" y="2060848"/>
            <a:ext cx="7795592" cy="3510136"/>
          </a:xfrm>
        </p:spPr>
        <p:txBody>
          <a:bodyPr>
            <a:normAutofit/>
          </a:bodyPr>
          <a:lstStyle/>
          <a:p>
            <a:r>
              <a:rPr lang="sl-SI" sz="2400" dirty="0" smtClean="0">
                <a:latin typeface="Georgia" panose="02040502050405020303" pitchFamily="18" charset="0"/>
              </a:rPr>
              <a:t>Smo davčni zavezanci – sestavitev davčnega obračuna (oddano z elektronskim podpisom na podlagi programa Davčne uprave RS, dne 14.3.2017)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Ustanovljeni za opravljanje nepridobitne dejavnosti – oproščeni plačila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0482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PREDLAGANJE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31640" y="2204864"/>
            <a:ext cx="7579568" cy="2862064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51. člen Zakona o računovodstvu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AJPES (Agencija Republike Slovenije za javnopravne evidence in storitve)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oddali 24.02.2017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3875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SESTAVNI DELI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672" y="2060848"/>
            <a:ext cx="7291536" cy="3006080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BILANCA STANJA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IZKAZ PRIHODKOV IN ODHODKOV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POJASNILA K IZKAZOMA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POSLOVNO POROČILO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7796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772400" cy="1143000"/>
          </a:xfrm>
        </p:spPr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IZKAZA PRIHODKOV IN ODHODKOV 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115616" y="2708920"/>
            <a:ext cx="7795592" cy="604664"/>
          </a:xfrm>
        </p:spPr>
        <p:txBody>
          <a:bodyPr/>
          <a:lstStyle/>
          <a:p>
            <a:r>
              <a:rPr lang="sl-SI" dirty="0" smtClean="0">
                <a:latin typeface="Georgia" panose="02040502050405020303" pitchFamily="18" charset="0"/>
              </a:rPr>
              <a:t>v obdobju od 01.01. do 31.12.2016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8111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PRIHODKI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2390686"/>
              </p:ext>
            </p:extLst>
          </p:nvPr>
        </p:nvGraphicFramePr>
        <p:xfrm>
          <a:off x="1066800" y="1600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53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MATERIALA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596087"/>
              </p:ext>
            </p:extLst>
          </p:nvPr>
        </p:nvGraphicFramePr>
        <p:xfrm>
          <a:off x="1043608" y="1412776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59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STORITEV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760442"/>
              </p:ext>
            </p:extLst>
          </p:nvPr>
        </p:nvGraphicFramePr>
        <p:xfrm>
          <a:off x="827584" y="1600200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76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PRESEŽEK PRIHODKOV NAD ODHODKI, oziroma PRESEŽEK ODHODKOV NAD PRIHODKI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010193"/>
              </p:ext>
            </p:extLst>
          </p:nvPr>
        </p:nvGraphicFramePr>
        <p:xfrm>
          <a:off x="611560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218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BILANCE STANJA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sz="2400" dirty="0" smtClean="0">
                <a:latin typeface="Georgia" panose="02040502050405020303" pitchFamily="18" charset="0"/>
              </a:rPr>
              <a:t>na dan 31.12.2016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8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 of Coins-S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87</TotalTime>
  <Words>108</Words>
  <Application>Microsoft Office PowerPoint</Application>
  <PresentationFormat>Diaprojekcija na zaslonu (4:3)</PresentationFormat>
  <Paragraphs>49</Paragraphs>
  <Slides>14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Stack of Coins-S</vt:lpstr>
      <vt:lpstr> POSLOVANJE  SVIZ OŠ STIČNA </vt:lpstr>
      <vt:lpstr> PREDLAGANJE LETNEGA POROČILA</vt:lpstr>
      <vt:lpstr> SESTAVNI DELI LETNEGA POROČILA</vt:lpstr>
      <vt:lpstr> PODATKI IZ IZKAZA PRIHODKOV IN ODHODKOV </vt:lpstr>
      <vt:lpstr>PRIHODKI</vt:lpstr>
      <vt:lpstr>STROŠKI MATERIALA</vt:lpstr>
      <vt:lpstr>STROŠKI STORITEV</vt:lpstr>
      <vt:lpstr> PRESEŽEK PRIHODKOV NAD ODHODKI, oziroma PRESEŽEK ODHODKOV NAD PRIHODKI</vt:lpstr>
      <vt:lpstr> PODATKI IZ BILANCE STANJA</vt:lpstr>
      <vt:lpstr>SREDSTVA</vt:lpstr>
      <vt:lpstr>OBVEZNOSTI DO VIROV SREDSTEV</vt:lpstr>
      <vt:lpstr> POJASNILA K IZKAZOM IN POSLOVNO POROČILO</vt:lpstr>
      <vt:lpstr>Poslovanje v letu 2017 – do 30.06.2017</vt:lpstr>
      <vt:lpstr> OBRAČUN DAVKA OD DOHODKOV PRAVNIH OSEB za leto 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 SVIZ OŠ STIČNA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18</cp:revision>
  <cp:lastPrinted>2017-07-05T10:56:53Z</cp:lastPrinted>
  <dcterms:created xsi:type="dcterms:W3CDTF">2016-07-06T09:58:14Z</dcterms:created>
  <dcterms:modified xsi:type="dcterms:W3CDTF">2017-07-05T11:08:51Z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Stack of Coins</vt:lpwstr>
  </property>
  <property fmtid="{D5CDD505-2E9C-101B-9397-08002B2CF9AE}" pid="3" name="Style">
    <vt:lpwstr>S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 Images licensed from Hemera Technologies, Inc. © 2003. All Rights Reserved</vt:lpwstr>
  </property>
</Properties>
</file>